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63" autoAdjust="0"/>
  </p:normalViewPr>
  <p:slideViewPr>
    <p:cSldViewPr snapToGrid="0">
      <p:cViewPr varScale="1">
        <p:scale>
          <a:sx n="68" d="100"/>
          <a:sy n="68" d="100"/>
        </p:scale>
        <p:origin x="14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B36A-8418-4E4D-AD71-3541C3E96B54}" type="datetimeFigureOut">
              <a:rPr lang="pt-PT" smtClean="0"/>
              <a:t>09/06/2020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BFAB-DBC8-4DA2-8534-823FCA5DC72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9058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B36A-8418-4E4D-AD71-3541C3E96B54}" type="datetimeFigureOut">
              <a:rPr lang="pt-PT" smtClean="0"/>
              <a:t>09/06/2020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BFAB-DBC8-4DA2-8534-823FCA5DC72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682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B36A-8418-4E4D-AD71-3541C3E96B54}" type="datetimeFigureOut">
              <a:rPr lang="pt-PT" smtClean="0"/>
              <a:t>09/06/2020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BFAB-DBC8-4DA2-8534-823FCA5DC72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38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B36A-8418-4E4D-AD71-3541C3E96B54}" type="datetimeFigureOut">
              <a:rPr lang="pt-PT" smtClean="0"/>
              <a:t>09/06/2020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BFAB-DBC8-4DA2-8534-823FCA5DC72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582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B36A-8418-4E4D-AD71-3541C3E96B54}" type="datetimeFigureOut">
              <a:rPr lang="pt-PT" smtClean="0"/>
              <a:t>09/06/2020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BFAB-DBC8-4DA2-8534-823FCA5DC72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053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B36A-8418-4E4D-AD71-3541C3E96B54}" type="datetimeFigureOut">
              <a:rPr lang="pt-PT" smtClean="0"/>
              <a:t>09/06/2020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BFAB-DBC8-4DA2-8534-823FCA5DC72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293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B36A-8418-4E4D-AD71-3541C3E96B54}" type="datetimeFigureOut">
              <a:rPr lang="pt-PT" smtClean="0"/>
              <a:t>09/06/2020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BFAB-DBC8-4DA2-8534-823FCA5DC72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237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B36A-8418-4E4D-AD71-3541C3E96B54}" type="datetimeFigureOut">
              <a:rPr lang="pt-PT" smtClean="0"/>
              <a:t>09/06/2020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BFAB-DBC8-4DA2-8534-823FCA5DC72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131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B36A-8418-4E4D-AD71-3541C3E96B54}" type="datetimeFigureOut">
              <a:rPr lang="pt-PT" smtClean="0"/>
              <a:t>09/06/2020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BFAB-DBC8-4DA2-8534-823FCA5DC72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595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B36A-8418-4E4D-AD71-3541C3E96B54}" type="datetimeFigureOut">
              <a:rPr lang="pt-PT" smtClean="0"/>
              <a:t>09/06/2020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BFAB-DBC8-4DA2-8534-823FCA5DC72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932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B36A-8418-4E4D-AD71-3541C3E96B54}" type="datetimeFigureOut">
              <a:rPr lang="pt-PT" smtClean="0"/>
              <a:t>09/06/2020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BFAB-DBC8-4DA2-8534-823FCA5DC72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015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3B36A-8418-4E4D-AD71-3541C3E96B54}" type="datetimeFigureOut">
              <a:rPr lang="pt-PT" smtClean="0"/>
              <a:t>09/06/2020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BBFAB-DBC8-4DA2-8534-823FCA5DC72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176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ea@esposendeambiente.p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ea@esposendeambiente.p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6DD4EAA-CC75-418A-9D3D-610EA6355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10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9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20BA7FE-57DD-4A23-9012-F85C9132D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812"/>
            <a:ext cx="9144000" cy="702681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313E3F1-165B-4A31-95FE-642331594A74}"/>
              </a:ext>
            </a:extLst>
          </p:cNvPr>
          <p:cNvSpPr/>
          <p:nvPr/>
        </p:nvSpPr>
        <p:spPr>
          <a:xfrm>
            <a:off x="0" y="1576529"/>
            <a:ext cx="4032771" cy="6069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pt-PT" sz="3200" b="1" cap="small" dirty="0">
                <a:solidFill>
                  <a:srgbClr val="0070C0"/>
                </a:solidFill>
              </a:rPr>
              <a:t>Informações Adicionais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307CF56-740C-4E10-A89B-6878B3E4E0FE}"/>
              </a:ext>
            </a:extLst>
          </p:cNvPr>
          <p:cNvSpPr txBox="1"/>
          <p:nvPr/>
        </p:nvSpPr>
        <p:spPr bwMode="auto">
          <a:xfrm>
            <a:off x="0" y="2387499"/>
            <a:ext cx="9144000" cy="508754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PT" sz="2200" b="1" cap="small" dirty="0">
                <a:solidFill>
                  <a:srgbClr val="0070C0"/>
                </a:solidFill>
              </a:rPr>
              <a:t>Oficina</a:t>
            </a:r>
            <a:r>
              <a:rPr lang="pt-PT" sz="2200" b="1" i="1" cap="small" dirty="0">
                <a:solidFill>
                  <a:srgbClr val="0070C0"/>
                </a:solidFill>
              </a:rPr>
              <a:t> Use e </a:t>
            </a:r>
            <a:r>
              <a:rPr lang="pt-PT" sz="2200" b="1" i="1" cap="small" dirty="0" err="1">
                <a:solidFill>
                  <a:srgbClr val="0070C0"/>
                </a:solidFill>
              </a:rPr>
              <a:t>Re-Use</a:t>
            </a:r>
            <a:r>
              <a:rPr lang="pt-PT" sz="2200" b="1" i="1" cap="small" dirty="0">
                <a:solidFill>
                  <a:srgbClr val="0070C0"/>
                </a:solidFill>
              </a:rPr>
              <a:t> no Verão</a:t>
            </a:r>
          </a:p>
          <a:p>
            <a:pPr algn="just"/>
            <a:r>
              <a:rPr lang="pt-PT" sz="1600" cap="small" dirty="0">
                <a:solidFill>
                  <a:srgbClr val="0070C0"/>
                </a:solidFill>
              </a:rPr>
              <a:t>Nesta oficina os participantes nas oficinas darão uma nova vida a materiais aparentemente sem utilidade que, de outra forma, terminariam no ecoponto ou, na pior das hipóteses, no contentor do lixo indiferenciado. </a:t>
            </a:r>
          </a:p>
          <a:p>
            <a:pPr algn="just"/>
            <a:r>
              <a:rPr lang="pt-PT" sz="1600" cap="small" dirty="0">
                <a:solidFill>
                  <a:srgbClr val="0070C0"/>
                </a:solidFill>
              </a:rPr>
              <a:t>Para o desenvolvimento da atividade os participantes decorarão uma salamandra ecológica criada a partir da reutilização de papel e cartão enquanto assistem ao conto de uma história sobre as aventuras de uma salamandra. Durante a atividade os participantes serão sensibilizados para a importância de hábitos de consumo mais sustentáveis, promovendo assim a redução da produção de resíduos e apostando na separação seletiva dos resíduos produzidos.</a:t>
            </a:r>
          </a:p>
          <a:p>
            <a:pPr>
              <a:lnSpc>
                <a:spcPct val="130000"/>
              </a:lnSpc>
            </a:pPr>
            <a:r>
              <a:rPr lang="pt-PT" sz="2200" b="1" i="1" cap="small" dirty="0">
                <a:solidFill>
                  <a:srgbClr val="0070C0"/>
                </a:solidFill>
              </a:rPr>
              <a:t>Uma Imagem Vale Mais que Mil Palavras</a:t>
            </a:r>
          </a:p>
          <a:p>
            <a:pPr algn="just"/>
            <a:r>
              <a:rPr lang="pt-PT" sz="1600" cap="small" dirty="0">
                <a:solidFill>
                  <a:srgbClr val="0070C0"/>
                </a:solidFill>
              </a:rPr>
              <a:t>Visualização de um filme de animação no auditório do Centro de Formação do CEA.</a:t>
            </a:r>
          </a:p>
          <a:p>
            <a:pPr algn="just"/>
            <a:endParaRPr lang="pt-PT" sz="800" b="1" i="1" cap="small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PT" sz="2200" b="1" i="1" cap="small" dirty="0">
                <a:solidFill>
                  <a:srgbClr val="0070C0"/>
                </a:solidFill>
              </a:rPr>
              <a:t>Ação Caça à Beata </a:t>
            </a:r>
          </a:p>
          <a:p>
            <a:pPr algn="just"/>
            <a:r>
              <a:rPr lang="pt-PT" sz="1600" cap="small" dirty="0">
                <a:solidFill>
                  <a:srgbClr val="0070C0"/>
                </a:solidFill>
              </a:rPr>
              <a:t>Nesta ação de voluntariado ambiental os participantes irão recolher as beatas, bem como outros resíduos de pequenas dimensões como palhinhas e paus de gelado, abandonados no areal.</a:t>
            </a:r>
          </a:p>
          <a:p>
            <a:pPr algn="just"/>
            <a:endParaRPr lang="pt-PT" sz="1600" cap="small" dirty="0">
              <a:solidFill>
                <a:srgbClr val="0070C0"/>
              </a:solidFill>
            </a:endParaRPr>
          </a:p>
          <a:p>
            <a:endParaRPr lang="pt-PT" sz="1600" cap="small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PT" sz="1600" cap="small" dirty="0">
                <a:solidFill>
                  <a:srgbClr val="0070C0"/>
                </a:solidFill>
              </a:rPr>
              <a:t> </a:t>
            </a:r>
          </a:p>
          <a:p>
            <a:endParaRPr lang="pt-PT" sz="800" b="1" i="1" cap="small" dirty="0">
              <a:solidFill>
                <a:srgbClr val="0070C0"/>
              </a:solidFill>
            </a:endParaRPr>
          </a:p>
          <a:p>
            <a:endParaRPr lang="pt-PT" sz="1200" cap="small" dirty="0">
              <a:solidFill>
                <a:srgbClr val="0070C0"/>
              </a:solidFill>
            </a:endParaRPr>
          </a:p>
          <a:p>
            <a:pPr algn="just"/>
            <a:endParaRPr lang="pt-PT" sz="1600" b="1" cap="smal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94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20BA7FE-57DD-4A23-9012-F85C9132D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474"/>
            <a:ext cx="9144000" cy="695647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3447568-6240-48EB-B0AD-2FB60122B346}"/>
              </a:ext>
            </a:extLst>
          </p:cNvPr>
          <p:cNvSpPr txBox="1"/>
          <p:nvPr/>
        </p:nvSpPr>
        <p:spPr bwMode="auto">
          <a:xfrm>
            <a:off x="0" y="2289023"/>
            <a:ext cx="9144000" cy="436529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pt-PT" sz="1200" cap="small" dirty="0">
              <a:solidFill>
                <a:srgbClr val="0070C0"/>
              </a:solidFill>
            </a:endParaRPr>
          </a:p>
          <a:p>
            <a:pPr algn="just"/>
            <a:r>
              <a:rPr lang="pt-PT" sz="2200" b="1" cap="small" dirty="0">
                <a:solidFill>
                  <a:srgbClr val="0070C0"/>
                </a:solidFill>
              </a:rPr>
              <a:t>Jogo</a:t>
            </a:r>
            <a:r>
              <a:rPr lang="pt-PT" sz="2200" b="1" i="1" cap="small" dirty="0">
                <a:solidFill>
                  <a:srgbClr val="0070C0"/>
                </a:solidFill>
              </a:rPr>
              <a:t> A Viagem da Clarinha</a:t>
            </a:r>
          </a:p>
          <a:p>
            <a:pPr algn="just"/>
            <a:r>
              <a:rPr lang="pt-PT" sz="1600" cap="small" dirty="0">
                <a:solidFill>
                  <a:srgbClr val="0070C0"/>
                </a:solidFill>
              </a:rPr>
              <a:t>Esta iniciativa consiste num jogo de chão em tamanho XXL, tipo jogo da sorte, dedicado aos espaços ribeirinhos, em que o objetivo é chegar à meta o mais rapidamente possível, respondendo corretamente às questões colocadas.</a:t>
            </a:r>
          </a:p>
          <a:p>
            <a:pPr algn="just"/>
            <a:r>
              <a:rPr lang="pt-PT" sz="1600" cap="small" dirty="0">
                <a:solidFill>
                  <a:srgbClr val="0070C0"/>
                </a:solidFill>
              </a:rPr>
              <a:t>Esta iniciativa explora as questões relacionadas com a importância da gestão sustentada dos recursos hídricos e o papel que cada um de nós desempenha neste processo de adaptação às alterações climáticas. Trata-se de um jogo extremamente dinâmico e interativo, em que se alia a sorte ao conhecimento, e em que os participantes são desafiados a resolver os problemas que vão surgindo ao longo da viagem duma gota de água, de modo a que a mesma possa chegar ao seu destino final: o mar de Esposende!</a:t>
            </a:r>
          </a:p>
          <a:p>
            <a:pPr algn="just"/>
            <a:endParaRPr lang="pt-PT" sz="800" cap="small" dirty="0">
              <a:solidFill>
                <a:srgbClr val="0070C0"/>
              </a:solidFill>
            </a:endParaRPr>
          </a:p>
          <a:p>
            <a:pPr algn="just"/>
            <a:r>
              <a:rPr lang="pt-PT" sz="2200" b="1" i="1" cap="small" dirty="0" err="1">
                <a:solidFill>
                  <a:srgbClr val="0070C0"/>
                </a:solidFill>
              </a:rPr>
              <a:t>Ambi-Paper</a:t>
            </a:r>
            <a:r>
              <a:rPr lang="pt-PT" sz="2200" b="1" i="1" cap="small" dirty="0">
                <a:solidFill>
                  <a:srgbClr val="0070C0"/>
                </a:solidFill>
              </a:rPr>
              <a:t> no CEA</a:t>
            </a:r>
          </a:p>
          <a:p>
            <a:pPr algn="just"/>
            <a:r>
              <a:rPr lang="pt-PT" sz="1600" cap="small" dirty="0">
                <a:solidFill>
                  <a:srgbClr val="0070C0"/>
                </a:solidFill>
              </a:rPr>
              <a:t>Esta iniciativa contempla um conjunto de provas de orientação e de conhecimento sobre curiosidades ambientais e cultura geral. Esta iniciativa pretende aliar o conhecimento ao divertimento utilizando os espaços exteriores do Centro de Educação Ambiental para o desenvolvimento da mesma. </a:t>
            </a:r>
            <a:endParaRPr lang="pt-PT" sz="1600" b="1" i="1" cap="small" dirty="0">
              <a:solidFill>
                <a:srgbClr val="0070C0"/>
              </a:solidFill>
            </a:endParaRPr>
          </a:p>
          <a:p>
            <a:pPr algn="just">
              <a:spcBef>
                <a:spcPts val="200"/>
              </a:spcBef>
            </a:pPr>
            <a:endParaRPr lang="pt-PT" sz="1200" cap="small" dirty="0">
              <a:solidFill>
                <a:srgbClr val="0070C0"/>
              </a:solidFill>
            </a:endParaRPr>
          </a:p>
          <a:p>
            <a:pPr algn="just"/>
            <a:endParaRPr lang="pt-PT" sz="1600" b="1" cap="smal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4035B-DF41-405B-8482-372DFF90D205}"/>
              </a:ext>
            </a:extLst>
          </p:cNvPr>
          <p:cNvSpPr/>
          <p:nvPr/>
        </p:nvSpPr>
        <p:spPr>
          <a:xfrm>
            <a:off x="0" y="1576529"/>
            <a:ext cx="4032771" cy="6069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pt-PT" sz="3200" b="1" cap="small" dirty="0">
                <a:solidFill>
                  <a:srgbClr val="0070C0"/>
                </a:solidFill>
              </a:rPr>
              <a:t>Informações Adicionais</a:t>
            </a:r>
          </a:p>
        </p:txBody>
      </p:sp>
    </p:spTree>
    <p:extLst>
      <p:ext uri="{BB962C8B-B14F-4D97-AF65-F5344CB8AC3E}">
        <p14:creationId xmlns:p14="http://schemas.microsoft.com/office/powerpoint/2010/main" val="2565241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20BA7FE-57DD-4A23-9012-F85C9132D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474"/>
            <a:ext cx="9144000" cy="695647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3E7796F-5785-4535-AB0D-0989D5541FC2}"/>
              </a:ext>
            </a:extLst>
          </p:cNvPr>
          <p:cNvSpPr/>
          <p:nvPr/>
        </p:nvSpPr>
        <p:spPr>
          <a:xfrm>
            <a:off x="0" y="2486520"/>
            <a:ext cx="9143999" cy="293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b="1" cap="small" dirty="0">
                <a:solidFill>
                  <a:srgbClr val="0070C0"/>
                </a:solidFill>
              </a:rPr>
              <a:t>Exposição </a:t>
            </a:r>
            <a:r>
              <a:rPr lang="pt-PT" sz="2200" b="1" i="1" cap="small" dirty="0">
                <a:solidFill>
                  <a:srgbClr val="0070C0"/>
                </a:solidFill>
              </a:rPr>
              <a:t>E-Ribeiras</a:t>
            </a:r>
            <a:endParaRPr lang="pt-PT" sz="2200" i="1" cap="small" dirty="0">
              <a:solidFill>
                <a:srgbClr val="0070C0"/>
              </a:solidFill>
            </a:endParaRPr>
          </a:p>
          <a:p>
            <a:pPr algn="just"/>
            <a:r>
              <a:rPr lang="pt-PT" sz="1600" cap="small" dirty="0">
                <a:solidFill>
                  <a:srgbClr val="0070C0"/>
                </a:solidFill>
              </a:rPr>
              <a:t>No CEA estará patente ao público uma exposição dedicada às ribeiras do concelho de Esposende. Para além de explorar a biodiversidade e património ribeirinhos, esta exposição aborda também a importância da gestão adequada das linhas de água, em particular as ações de limpeza e desobstrução, como medida de combate às consequências das alterações climáticas.</a:t>
            </a:r>
          </a:p>
          <a:p>
            <a:pPr algn="just"/>
            <a:endParaRPr lang="pt-PT" sz="1600" cap="small" dirty="0">
              <a:solidFill>
                <a:srgbClr val="0070C0"/>
              </a:solidFill>
            </a:endParaRPr>
          </a:p>
          <a:p>
            <a:pPr>
              <a:lnSpc>
                <a:spcPct val="130000"/>
              </a:lnSpc>
            </a:pPr>
            <a:r>
              <a:rPr lang="pt-PT" sz="2200" b="1" i="1" cap="small" dirty="0">
                <a:solidFill>
                  <a:srgbClr val="0070C0"/>
                </a:solidFill>
              </a:rPr>
              <a:t>Brincar no CEA</a:t>
            </a:r>
          </a:p>
          <a:p>
            <a:pPr algn="just"/>
            <a:r>
              <a:rPr lang="pt-PT" sz="1600" cap="small" dirty="0">
                <a:solidFill>
                  <a:srgbClr val="0070C0"/>
                </a:solidFill>
              </a:rPr>
              <a:t>O CEA irá disponibilizar os seus espaços exteriores para grupos e particulares que pretendam utilizar todo o espaço envolvente para a realização de atividades livres, piqueniques ou lanches.</a:t>
            </a:r>
          </a:p>
          <a:p>
            <a:r>
              <a:rPr lang="pt-PT" sz="1600" dirty="0"/>
              <a:t> 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A5E4E70-4287-4B0B-AC84-57DB5AE88B06}"/>
              </a:ext>
            </a:extLst>
          </p:cNvPr>
          <p:cNvSpPr/>
          <p:nvPr/>
        </p:nvSpPr>
        <p:spPr>
          <a:xfrm>
            <a:off x="0" y="1576529"/>
            <a:ext cx="4032771" cy="6069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pt-PT" sz="3200" b="1" cap="small" dirty="0">
                <a:solidFill>
                  <a:srgbClr val="0070C0"/>
                </a:solidFill>
              </a:rPr>
              <a:t>Informações Adicionais</a:t>
            </a:r>
          </a:p>
        </p:txBody>
      </p:sp>
    </p:spTree>
    <p:extLst>
      <p:ext uri="{BB962C8B-B14F-4D97-AF65-F5344CB8AC3E}">
        <p14:creationId xmlns:p14="http://schemas.microsoft.com/office/powerpoint/2010/main" val="4272996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20BA7FE-57DD-4A23-9012-F85C9132D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37"/>
            <a:ext cx="9144000" cy="695647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C0DFAE5-8136-47B1-84EA-4793E68E8D02}"/>
              </a:ext>
            </a:extLst>
          </p:cNvPr>
          <p:cNvSpPr/>
          <p:nvPr/>
        </p:nvSpPr>
        <p:spPr>
          <a:xfrm>
            <a:off x="0" y="1668753"/>
            <a:ext cx="3127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t-PT" sz="3200" b="1" cap="small" dirty="0">
                <a:solidFill>
                  <a:srgbClr val="0070C0"/>
                </a:solidFill>
                <a:latin typeface="Calibri" panose="020F0502020204030204" pitchFamily="34" charset="0"/>
              </a:rPr>
              <a:t>Informações úteis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296F8E1-33AC-4337-9A99-73FB6B714D1B}"/>
              </a:ext>
            </a:extLst>
          </p:cNvPr>
          <p:cNvSpPr/>
          <p:nvPr/>
        </p:nvSpPr>
        <p:spPr>
          <a:xfrm>
            <a:off x="0" y="2487573"/>
            <a:ext cx="914400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pt-PT" sz="2000" b="1" dirty="0">
                <a:solidFill>
                  <a:srgbClr val="0070C0"/>
                </a:solidFill>
                <a:ea typeface="Arial Unicode MS"/>
              </a:rPr>
              <a:t>Morada</a:t>
            </a:r>
            <a:endParaRPr lang="pt-PT" sz="20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pt-PT" sz="2000" dirty="0">
                <a:solidFill>
                  <a:srgbClr val="0070C0"/>
                </a:solidFill>
                <a:ea typeface="Arial Unicode MS"/>
              </a:rPr>
              <a:t>Centro de Educação Ambiental</a:t>
            </a:r>
            <a:endParaRPr lang="pt-PT" sz="20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pt-PT" sz="2000" dirty="0">
                <a:solidFill>
                  <a:srgbClr val="0070C0"/>
                </a:solidFill>
                <a:ea typeface="Arial Unicode MS"/>
              </a:rPr>
              <a:t>Rua Conde de </a:t>
            </a:r>
            <a:r>
              <a:rPr lang="pt-PT" sz="2000" dirty="0" err="1">
                <a:solidFill>
                  <a:srgbClr val="0070C0"/>
                </a:solidFill>
                <a:ea typeface="Arial Unicode MS"/>
              </a:rPr>
              <a:t>Madimba</a:t>
            </a:r>
            <a:r>
              <a:rPr lang="pt-PT" sz="2000" dirty="0">
                <a:solidFill>
                  <a:srgbClr val="0070C0"/>
                </a:solidFill>
                <a:ea typeface="Arial Unicode MS"/>
              </a:rPr>
              <a:t> - Marinhas</a:t>
            </a:r>
            <a:endParaRPr lang="pt-PT" sz="20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pt-PT" sz="2000" dirty="0">
                <a:solidFill>
                  <a:srgbClr val="0070C0"/>
                </a:solidFill>
                <a:ea typeface="Arial Unicode MS"/>
              </a:rPr>
              <a:t>4740-572 Esposende</a:t>
            </a:r>
            <a:endParaRPr lang="pt-PT" sz="11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pt-PT" sz="2000" b="1" dirty="0">
                <a:solidFill>
                  <a:srgbClr val="0070C0"/>
                </a:solidFill>
                <a:ea typeface="Arial Unicode MS"/>
              </a:rPr>
              <a:t>Coordenadas</a:t>
            </a:r>
            <a:endParaRPr lang="pt-PT" sz="20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pt-PT" sz="2000" dirty="0">
                <a:solidFill>
                  <a:srgbClr val="0070C0"/>
                </a:solidFill>
                <a:ea typeface="Arial Unicode MS"/>
              </a:rPr>
              <a:t>Latitude: 41° 33’ 42.05’’ N</a:t>
            </a:r>
            <a:endParaRPr lang="pt-PT" sz="20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pt-PT" sz="2000" dirty="0">
                <a:solidFill>
                  <a:srgbClr val="0070C0"/>
                </a:solidFill>
                <a:ea typeface="Arial Unicode MS"/>
              </a:rPr>
              <a:t>Longitude: 8° 46’ 48.42’’ W</a:t>
            </a:r>
            <a:endParaRPr lang="pt-PT" sz="11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pt-PT" sz="2000" b="1" dirty="0">
                <a:solidFill>
                  <a:srgbClr val="0070C0"/>
                </a:solidFill>
                <a:ea typeface="Arial Unicode MS"/>
              </a:rPr>
              <a:t>Contactos</a:t>
            </a:r>
            <a:endParaRPr lang="pt-PT" sz="20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pt-PT" sz="2000" dirty="0">
                <a:solidFill>
                  <a:srgbClr val="0070C0"/>
                </a:solidFill>
                <a:ea typeface="Arial Unicode MS"/>
              </a:rPr>
              <a:t>Tel.:  253 967147 / 253 969380</a:t>
            </a:r>
            <a:endParaRPr lang="pt-PT" sz="20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pt-PT" sz="2000" dirty="0">
                <a:solidFill>
                  <a:srgbClr val="0070C0"/>
                </a:solidFill>
                <a:ea typeface="Arial Unicode MS"/>
              </a:rPr>
              <a:t>E-mail: </a:t>
            </a:r>
            <a:r>
              <a:rPr lang="pt-PT" sz="2000" u="sng" dirty="0">
                <a:solidFill>
                  <a:srgbClr val="0070C0"/>
                </a:solidFill>
                <a:ea typeface="Arial Unicode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cea@esposendeambiente.pt</a:t>
            </a:r>
            <a:endParaRPr lang="pt-PT" sz="20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pt-PT" sz="2000" dirty="0">
                <a:solidFill>
                  <a:srgbClr val="0070C0"/>
                </a:solidFill>
                <a:ea typeface="Arial Unicode MS"/>
              </a:rPr>
              <a:t>Blogue: </a:t>
            </a:r>
            <a:r>
              <a:rPr lang="pt-PT" sz="2000" i="1" dirty="0">
                <a:solidFill>
                  <a:srgbClr val="0070C0"/>
                </a:solidFill>
                <a:ea typeface="Arial Unicode MS"/>
              </a:rPr>
              <a:t>CEA em Blogue</a:t>
            </a:r>
            <a:endParaRPr lang="pt-PT" sz="11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pt-PT" sz="2000" b="1" dirty="0">
                <a:solidFill>
                  <a:srgbClr val="0070C0"/>
                </a:solidFill>
                <a:ea typeface="Arial Unicode MS"/>
              </a:rPr>
              <a:t>Horário temporário de funcionamento do CEA</a:t>
            </a:r>
            <a:endParaRPr lang="pt-PT" sz="20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ts val="200"/>
              </a:spcBef>
              <a:spcAft>
                <a:spcPts val="0"/>
              </a:spcAft>
            </a:pPr>
            <a:r>
              <a:rPr lang="pt-PT" sz="2000" dirty="0">
                <a:solidFill>
                  <a:srgbClr val="0070C0"/>
                </a:solidFill>
                <a:ea typeface="Arial Unicode MS"/>
              </a:rPr>
              <a:t>Segunda a sexta-feira: 10h00 – 18h00</a:t>
            </a:r>
            <a:endParaRPr lang="pt-PT" sz="20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pt-PT" sz="1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3779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20BA7FE-57DD-4A23-9012-F85C9132D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7291"/>
            <a:ext cx="9144000" cy="7035291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1E82F11-0711-4AA5-ABA8-2CFC0BB728C3}"/>
              </a:ext>
            </a:extLst>
          </p:cNvPr>
          <p:cNvSpPr/>
          <p:nvPr/>
        </p:nvSpPr>
        <p:spPr>
          <a:xfrm>
            <a:off x="0" y="1523206"/>
            <a:ext cx="9144000" cy="533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pt-PT" sz="3200" b="1" cap="small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Condições de Segurança </a:t>
            </a:r>
          </a:p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</a:pPr>
            <a:endParaRPr lang="pt-PT" sz="2400" b="1" cap="small" dirty="0">
              <a:solidFill>
                <a:srgbClr val="0070C0"/>
              </a:solidFill>
              <a:ea typeface="Calibri" pitchFamily="34" charset="0"/>
              <a:cs typeface="Calibri" pitchFamily="34" charset="0"/>
            </a:endParaRPr>
          </a:p>
          <a:p>
            <a:pPr algn="just" eaLnBrk="0" fontAlgn="base" hangingPunct="0">
              <a:spcAft>
                <a:spcPct val="0"/>
              </a:spcAft>
            </a:pPr>
            <a:r>
              <a:rPr lang="pt-PT" sz="1500" cap="small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Devido às condicionantes da pandemia Covid-19, a Esposende Ambiente elaborou um plano de contingência de forma a garantir a segurança dos colaboradores e utentes nos serviços e espaços que lhe estão afetos. </a:t>
            </a:r>
          </a:p>
          <a:p>
            <a:pPr algn="just" eaLnBrk="0" fontAlgn="base" hangingPunct="0">
              <a:spcAft>
                <a:spcPct val="0"/>
              </a:spcAft>
            </a:pPr>
            <a:r>
              <a:rPr lang="pt-PT" sz="1500" cap="small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Assim, o Centro de Educação Ambiental (CEA) definiu medidas de segurança que deverão ser adotadas por quem usufrui dos espaços, utiliza os serviços e participa nas atividades propostas, a saber:</a:t>
            </a:r>
          </a:p>
          <a:p>
            <a:pPr marL="285750" indent="-285750" algn="just" eaLnBrk="0" fontAlgn="base" hangingPunct="0">
              <a:spcBef>
                <a:spcPts val="1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1400" b="1" cap="small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No interior dos edifícios é obrigatória a utilização de máscaras de proteção;</a:t>
            </a:r>
          </a:p>
          <a:p>
            <a:pPr marL="285750" indent="-285750" algn="just" eaLnBrk="0" fontAlgn="base" hangingPunct="0">
              <a:spcBef>
                <a:spcPts val="1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1400" b="1" cap="small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Nas atividades ao ar livre, o uso de máscara de proteção não será obrigatório, contudo será necessário respeitar o distanciamento</a:t>
            </a:r>
            <a:r>
              <a:rPr lang="pt-PT" sz="1400" b="1" cap="small" dirty="0">
                <a:solidFill>
                  <a:srgbClr val="0070C0"/>
                </a:solidFill>
                <a:cs typeface="Calibri" pitchFamily="34" charset="0"/>
              </a:rPr>
              <a:t> físico </a:t>
            </a:r>
            <a:r>
              <a:rPr lang="pt-PT" sz="1400" b="1" cap="small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entre os participantes;</a:t>
            </a:r>
          </a:p>
          <a:p>
            <a:pPr marL="285750" indent="-285750" algn="just" eaLnBrk="0" fontAlgn="base" hangingPunct="0">
              <a:spcBef>
                <a:spcPts val="1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1400" b="1" cap="small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À chegada e à saída do cea,  todos os participantes nas atividades terão que efetuar a desinfeção das mãos. Os colaboradores do CEA disponibilizarão gel desinfetante para o efeito;</a:t>
            </a:r>
          </a:p>
          <a:p>
            <a:pPr marL="285750" indent="-285750" algn="just" eaLnBrk="0" fontAlgn="base" hangingPunct="0">
              <a:spcBef>
                <a:spcPts val="1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1400" b="1" cap="small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Deverão ser cumpridas as regras de distanciamento físico e as indicações dadas pelos colaboradores do CEA;</a:t>
            </a:r>
          </a:p>
          <a:p>
            <a:pPr marL="285750" indent="-285750" algn="just" eaLnBrk="0" fontAlgn="base" hangingPunct="0">
              <a:spcBef>
                <a:spcPts val="1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1400" b="1" cap="small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Nas atividades em grupo, o número de participantes será reduzido conforme as áreas e as condições dos espaços interiores e exteriores;</a:t>
            </a:r>
          </a:p>
          <a:p>
            <a:pPr marL="285750" indent="-285750" algn="just" eaLnBrk="0" fontAlgn="base" hangingPunct="0">
              <a:spcBef>
                <a:spcPts val="1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1400" b="1" cap="small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As atividades realizadas na praia terão normas de funcionamento e de segurança específicas;</a:t>
            </a:r>
          </a:p>
          <a:p>
            <a:pPr marL="285750" indent="-285750" algn="just" eaLnBrk="0" fontAlgn="base" hangingPunct="0">
              <a:spcBef>
                <a:spcPts val="1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1400" b="1" cap="small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As crianças/adultos que apresentem os sintomas mais comuns do covid-19 – tosse, febre, fadiga, dores de garganta, congestão nasal, de entre outras - não devem comparecer nas atividades;</a:t>
            </a:r>
          </a:p>
          <a:p>
            <a:pPr marL="285750" indent="-285750" algn="just" eaLnBrk="0" fontAlgn="base" hangingPunct="0">
              <a:spcBef>
                <a:spcPts val="1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sz="1400" b="1" cap="small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Caso as condições de segurança não sejam respeitadas, o CEA decidirá pela não realização da atividade.</a:t>
            </a:r>
          </a:p>
          <a:p>
            <a:pPr marL="285750" indent="-285750" algn="just" eaLnBrk="0" fontAlgn="base" hangingPunct="0">
              <a:spcBef>
                <a:spcPts val="200"/>
              </a:spcBef>
              <a:spcAft>
                <a:spcPct val="0"/>
              </a:spcAft>
              <a:buFontTx/>
              <a:buChar char="-"/>
            </a:pPr>
            <a:endParaRPr lang="pt-PT" sz="800" b="1" i="1" cap="small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Aft>
                <a:spcPct val="0"/>
              </a:spcAft>
            </a:pPr>
            <a:r>
              <a:rPr lang="pt-PT" sz="1600" b="1" i="1" cap="small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Solicitamos o forte empenho de todos no cumprimento cuidadoso das medidas preventivas, zelando pelo 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pt-PT" sz="1600" b="1" i="1" cap="small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bem-estar e saúde comum</a:t>
            </a:r>
            <a:r>
              <a:rPr lang="pt-PT" sz="1600" b="1" i="1" cap="small" dirty="0">
                <a:solidFill>
                  <a:schemeClr val="tx2">
                    <a:lumMod val="60000"/>
                    <a:lumOff val="40000"/>
                  </a:schemeClr>
                </a:solidFill>
                <a:ea typeface="Calibri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9947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20BA7FE-57DD-4A23-9012-F85C9132D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37"/>
            <a:ext cx="9144000" cy="695647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B0BC26A-6EF0-4546-A22D-DEAE65B29B6C}"/>
              </a:ext>
            </a:extLst>
          </p:cNvPr>
          <p:cNvSpPr/>
          <p:nvPr/>
        </p:nvSpPr>
        <p:spPr>
          <a:xfrm>
            <a:off x="0" y="1612482"/>
            <a:ext cx="3127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3200" b="1" cap="small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Informações úteis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90D1BA1-D738-4DC3-B0D4-5DDBD0E5821D}"/>
              </a:ext>
            </a:extLst>
          </p:cNvPr>
          <p:cNvSpPr/>
          <p:nvPr/>
        </p:nvSpPr>
        <p:spPr>
          <a:xfrm>
            <a:off x="-1" y="2476737"/>
            <a:ext cx="9144001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pt-PT" sz="2200" b="1" cap="small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Inscrições</a:t>
            </a:r>
            <a:endParaRPr lang="pt-PT" sz="2200" cap="small" dirty="0">
              <a:solidFill>
                <a:srgbClr val="0070C0"/>
              </a:solidFill>
              <a:ea typeface="Calibri" pitchFamily="34" charset="0"/>
              <a:cs typeface="Calibri" pitchFamily="34" charset="0"/>
            </a:endParaRPr>
          </a:p>
          <a:p>
            <a:pPr lvl="0" algn="just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pt-PT" cap="small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As inscrições deverão ser efetuadas preferencialmente via e-mail: </a:t>
            </a:r>
            <a:r>
              <a:rPr lang="pt-PT" i="1" cap="small" dirty="0">
                <a:solidFill>
                  <a:srgbClr val="0070C0"/>
                </a:solidFill>
                <a:ea typeface="Calibri" pitchFamily="34" charset="0"/>
                <a:cs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cea@esposendeambiente.pt</a:t>
            </a:r>
            <a:r>
              <a:rPr lang="pt-PT" i="1" cap="small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 ou </a:t>
            </a:r>
            <a:r>
              <a:rPr lang="pt-PT" cap="small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por telefone através do contacto: 253 967147, na impossibilidade da marcação por estas vias, poderão ser efetuadas diretamente na receção do Centro de Educação Ambiental (Rua Conde de </a:t>
            </a:r>
            <a:r>
              <a:rPr lang="pt-PT" cap="small" dirty="0" err="1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Madimba</a:t>
            </a:r>
            <a:r>
              <a:rPr lang="pt-PT" cap="small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 – Marinhas).</a:t>
            </a:r>
            <a:endParaRPr lang="pt-PT" sz="1200" i="1" cap="small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pt-PT" sz="2200" b="1" cap="small" dirty="0">
                <a:solidFill>
                  <a:srgbClr val="0070C0"/>
                </a:solidFill>
                <a:cs typeface="Times New Roman" pitchFamily="18" charset="0"/>
              </a:rPr>
              <a:t>Destinatários</a:t>
            </a:r>
          </a:p>
          <a:p>
            <a:pPr lvl="0" algn="just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pt-PT" sz="1900" cap="small" dirty="0">
                <a:solidFill>
                  <a:srgbClr val="0070C0"/>
                </a:solidFill>
                <a:cs typeface="Times New Roman" pitchFamily="18" charset="0"/>
              </a:rPr>
              <a:t>Crianças dos 5 aos 12 anos.</a:t>
            </a:r>
            <a:endParaRPr lang="pt-PT" sz="1200" cap="small" dirty="0">
              <a:solidFill>
                <a:srgbClr val="0070C0"/>
              </a:solidFill>
              <a:cs typeface="Times New Roman" pitchFamily="18" charset="0"/>
            </a:endParaRPr>
          </a:p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pt-PT" sz="2200" b="1" cap="small" dirty="0">
                <a:solidFill>
                  <a:srgbClr val="0070C0"/>
                </a:solidFill>
                <a:cs typeface="Arial" pitchFamily="34" charset="0"/>
              </a:rPr>
              <a:t>Custo das atividades </a:t>
            </a:r>
          </a:p>
          <a:p>
            <a:pPr lvl="0" algn="just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pt-PT" cap="small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Grupos (</a:t>
            </a:r>
            <a:r>
              <a:rPr lang="pt-PT" b="1" i="1" cap="small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Até 10 participantes por sessão</a:t>
            </a:r>
            <a:r>
              <a:rPr lang="pt-PT" cap="small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) </a:t>
            </a:r>
            <a:r>
              <a:rPr lang="pt-PT" b="1" cap="small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– 10€</a:t>
            </a:r>
            <a:endParaRPr lang="pt-PT" cap="small" dirty="0">
              <a:solidFill>
                <a:srgbClr val="0070C0"/>
              </a:solidFill>
              <a:ea typeface="Calibri" pitchFamily="34" charset="0"/>
              <a:cs typeface="Calibri" pitchFamily="34" charset="0"/>
            </a:endParaRPr>
          </a:p>
          <a:p>
            <a:pPr lvl="0" algn="just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pt-PT" cap="small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Participante individual por atividade </a:t>
            </a:r>
            <a:r>
              <a:rPr lang="pt-PT" b="1" cap="small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–</a:t>
            </a:r>
            <a:r>
              <a:rPr lang="pt-PT" cap="small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pt-PT" b="1" cap="small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2,5€</a:t>
            </a:r>
            <a:endParaRPr lang="pt-PT" sz="1200" b="1" i="1" cap="small" dirty="0">
              <a:solidFill>
                <a:srgbClr val="0070C0"/>
              </a:solidFill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Aft>
                <a:spcPct val="0"/>
              </a:spcAft>
            </a:pPr>
            <a:endParaRPr lang="pt-PT" sz="1200" b="1" i="1" cap="small" dirty="0">
              <a:solidFill>
                <a:srgbClr val="0070C0"/>
              </a:solidFill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Aft>
                <a:spcPct val="0"/>
              </a:spcAft>
            </a:pPr>
            <a:r>
              <a:rPr lang="pt-PT" b="1" i="1" cap="small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Nota: Caso as condições climatéricas sejam adversas, as atividades ao ar livre serão antecipadamente canceladas.</a:t>
            </a:r>
          </a:p>
        </p:txBody>
      </p:sp>
    </p:spTree>
    <p:extLst>
      <p:ext uri="{BB962C8B-B14F-4D97-AF65-F5344CB8AC3E}">
        <p14:creationId xmlns:p14="http://schemas.microsoft.com/office/powerpoint/2010/main" val="3993092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20BA7FE-57DD-4A23-9012-F85C9132D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474"/>
            <a:ext cx="9144000" cy="695647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A990A63-9D3A-438C-9811-9273E0F03265}"/>
              </a:ext>
            </a:extLst>
          </p:cNvPr>
          <p:cNvSpPr/>
          <p:nvPr/>
        </p:nvSpPr>
        <p:spPr>
          <a:xfrm>
            <a:off x="0" y="1578127"/>
            <a:ext cx="3988912" cy="6069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pt-PT" sz="3200" b="1" cap="small" dirty="0">
                <a:solidFill>
                  <a:srgbClr val="0070C0"/>
                </a:solidFill>
              </a:rPr>
              <a:t>Atividades mês de julho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BB75490-4B5C-4759-A0F0-1323DB1C2366}"/>
              </a:ext>
            </a:extLst>
          </p:cNvPr>
          <p:cNvSpPr txBox="1"/>
          <p:nvPr/>
        </p:nvSpPr>
        <p:spPr bwMode="auto">
          <a:xfrm>
            <a:off x="0" y="2515013"/>
            <a:ext cx="9144000" cy="41344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400"/>
              </a:spcAft>
            </a:pPr>
            <a:r>
              <a:rPr lang="pt-PT" sz="2800" b="1" i="1" cap="small" dirty="0">
                <a:solidFill>
                  <a:srgbClr val="0070C0"/>
                </a:solidFill>
              </a:rPr>
              <a:t>Oficina Use e </a:t>
            </a:r>
            <a:r>
              <a:rPr lang="pt-PT" sz="2800" b="1" i="1" cap="small" dirty="0" err="1">
                <a:solidFill>
                  <a:srgbClr val="0070C0"/>
                </a:solidFill>
              </a:rPr>
              <a:t>Re-Use</a:t>
            </a:r>
            <a:r>
              <a:rPr lang="pt-PT" sz="2800" b="1" i="1" cap="small" dirty="0">
                <a:solidFill>
                  <a:srgbClr val="0070C0"/>
                </a:solidFill>
              </a:rPr>
              <a:t> no Verão</a:t>
            </a:r>
          </a:p>
          <a:p>
            <a:pPr>
              <a:spcAft>
                <a:spcPts val="200"/>
              </a:spcAft>
            </a:pPr>
            <a:r>
              <a:rPr lang="pt-PT" sz="2200" b="1" cap="small" dirty="0">
                <a:solidFill>
                  <a:srgbClr val="0070C0"/>
                </a:solidFill>
              </a:rPr>
              <a:t>7 de julho - 10h00 - 12h00 | 15h30 – 17h30 – CEA</a:t>
            </a:r>
          </a:p>
          <a:p>
            <a:pPr>
              <a:spcAft>
                <a:spcPts val="200"/>
              </a:spcAft>
            </a:pPr>
            <a:r>
              <a:rPr lang="pt-PT" sz="2200" b="1" cap="small" dirty="0">
                <a:solidFill>
                  <a:srgbClr val="0070C0"/>
                </a:solidFill>
              </a:rPr>
              <a:t>14 de julho - 10h00 - 12h00 | 15h30 – 17h30 – CEA</a:t>
            </a:r>
            <a:endParaRPr lang="pt-PT" sz="2200" b="1" i="1" cap="small" dirty="0">
              <a:solidFill>
                <a:srgbClr val="0070C0"/>
              </a:solidFill>
            </a:endParaRPr>
          </a:p>
          <a:p>
            <a:r>
              <a:rPr lang="pt-PT" sz="1600" b="1" i="1" cap="small" dirty="0">
                <a:solidFill>
                  <a:srgbClr val="0070C0"/>
                </a:solidFill>
              </a:rPr>
              <a:t>Duração da atividade: 1 hora</a:t>
            </a:r>
          </a:p>
          <a:p>
            <a:r>
              <a:rPr lang="pt-PT" sz="1600" b="1" i="1" cap="small" dirty="0">
                <a:solidFill>
                  <a:srgbClr val="0070C0"/>
                </a:solidFill>
              </a:rPr>
              <a:t>Máximo participantes: 10 por sessão </a:t>
            </a:r>
          </a:p>
          <a:p>
            <a:r>
              <a:rPr lang="pt-PT" sz="1600" b="1" i="1" cap="small" dirty="0">
                <a:solidFill>
                  <a:srgbClr val="0070C0"/>
                </a:solidFill>
              </a:rPr>
              <a:t>Custo da atividade: 10</a:t>
            </a:r>
            <a:r>
              <a:rPr lang="pt-PT" sz="1600" b="1" i="1" cap="small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€ por sessão</a:t>
            </a:r>
            <a:endParaRPr lang="pt-PT" sz="1600" b="1" i="1" cap="small" dirty="0">
              <a:solidFill>
                <a:srgbClr val="0070C0"/>
              </a:solidFill>
            </a:endParaRPr>
          </a:p>
          <a:p>
            <a:pPr>
              <a:spcAft>
                <a:spcPts val="400"/>
              </a:spcAft>
            </a:pPr>
            <a:endParaRPr lang="pt-PT" sz="600" b="1" i="1" cap="small" dirty="0">
              <a:solidFill>
                <a:srgbClr val="0070C0"/>
              </a:solidFill>
            </a:endParaRPr>
          </a:p>
          <a:p>
            <a:pPr>
              <a:spcAft>
                <a:spcPts val="200"/>
              </a:spcAft>
            </a:pPr>
            <a:r>
              <a:rPr lang="pt-PT" sz="2000" b="1" cap="small" dirty="0">
                <a:solidFill>
                  <a:srgbClr val="0070C0"/>
                </a:solidFill>
              </a:rPr>
              <a:t> </a:t>
            </a:r>
            <a:r>
              <a:rPr lang="pt-PT" sz="2200" b="1" cap="small" dirty="0">
                <a:solidFill>
                  <a:srgbClr val="0070C0"/>
                </a:solidFill>
              </a:rPr>
              <a:t>2 de julho - 9h30 - 11h30 – Praia de Ofir</a:t>
            </a:r>
          </a:p>
          <a:p>
            <a:pPr>
              <a:spcAft>
                <a:spcPts val="200"/>
              </a:spcAft>
            </a:pPr>
            <a:r>
              <a:rPr lang="pt-PT" sz="2200" b="1" cap="small" dirty="0">
                <a:solidFill>
                  <a:srgbClr val="0070C0"/>
                </a:solidFill>
              </a:rPr>
              <a:t> 9 de julho - 15h30 - 17h30 – Praia da Couve, Apúlia</a:t>
            </a:r>
          </a:p>
          <a:p>
            <a:pPr>
              <a:spcAft>
                <a:spcPts val="200"/>
              </a:spcAft>
            </a:pPr>
            <a:r>
              <a:rPr lang="pt-PT" sz="2200" b="1" cap="small" dirty="0">
                <a:solidFill>
                  <a:srgbClr val="0070C0"/>
                </a:solidFill>
              </a:rPr>
              <a:t>16 de julho - 15h30 - 17h30 – Praia de Suave Mar </a:t>
            </a:r>
          </a:p>
          <a:p>
            <a:pPr>
              <a:spcAft>
                <a:spcPts val="200"/>
              </a:spcAft>
            </a:pPr>
            <a:r>
              <a:rPr lang="pt-PT" sz="2200" b="1" cap="small" dirty="0">
                <a:solidFill>
                  <a:srgbClr val="0070C0"/>
                </a:solidFill>
              </a:rPr>
              <a:t>17 de julho - 9h30 - 11h30 – Praia de Cepães</a:t>
            </a:r>
          </a:p>
          <a:p>
            <a:r>
              <a:rPr lang="pt-PT" sz="1600" b="1" i="1" cap="small" dirty="0">
                <a:solidFill>
                  <a:srgbClr val="0070C0"/>
                </a:solidFill>
              </a:rPr>
              <a:t>Máximo participantes em simultâneo: 2</a:t>
            </a:r>
          </a:p>
          <a:p>
            <a:r>
              <a:rPr lang="pt-PT" sz="1600" b="1" i="1" cap="small" dirty="0">
                <a:solidFill>
                  <a:srgbClr val="0070C0"/>
                </a:solidFill>
              </a:rPr>
              <a:t>Atividade gratuita </a:t>
            </a:r>
          </a:p>
        </p:txBody>
      </p:sp>
    </p:spTree>
    <p:extLst>
      <p:ext uri="{BB962C8B-B14F-4D97-AF65-F5344CB8AC3E}">
        <p14:creationId xmlns:p14="http://schemas.microsoft.com/office/powerpoint/2010/main" val="4489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20BA7FE-57DD-4A23-9012-F85C9132D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474"/>
            <a:ext cx="9144000" cy="695647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B9E06C1-5980-47AC-A953-2FA746ED8027}"/>
              </a:ext>
            </a:extLst>
          </p:cNvPr>
          <p:cNvSpPr/>
          <p:nvPr/>
        </p:nvSpPr>
        <p:spPr>
          <a:xfrm>
            <a:off x="0" y="2351715"/>
            <a:ext cx="9144000" cy="4534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pt-PT" sz="2800" b="1" i="1" cap="small" dirty="0">
                <a:solidFill>
                  <a:srgbClr val="0070C0"/>
                </a:solidFill>
              </a:rPr>
              <a:t>Jogo A Viagem da Clarinha</a:t>
            </a:r>
          </a:p>
          <a:p>
            <a:r>
              <a:rPr lang="pt-PT" sz="2200" b="1" cap="small" dirty="0">
                <a:solidFill>
                  <a:srgbClr val="0070C0"/>
                </a:solidFill>
              </a:rPr>
              <a:t>3 de julho - 10h00 - 12h00 – CEA</a:t>
            </a:r>
          </a:p>
          <a:p>
            <a:r>
              <a:rPr lang="pt-PT" sz="2200" b="1" cap="small" dirty="0">
                <a:solidFill>
                  <a:srgbClr val="0070C0"/>
                </a:solidFill>
              </a:rPr>
              <a:t>23 de julho - 10h00 - 12h00 | 15h30 – 17h30 – CEA </a:t>
            </a:r>
          </a:p>
          <a:p>
            <a:r>
              <a:rPr lang="pt-PT" sz="2200" b="1" cap="small" dirty="0">
                <a:solidFill>
                  <a:srgbClr val="0070C0"/>
                </a:solidFill>
              </a:rPr>
              <a:t>29 de julho - 10h00 - 12h00 | 15h30 – 17h30 – CEA </a:t>
            </a:r>
          </a:p>
          <a:p>
            <a:r>
              <a:rPr lang="pt-PT" sz="1600" b="1" i="1" cap="small" dirty="0">
                <a:solidFill>
                  <a:srgbClr val="0070C0"/>
                </a:solidFill>
              </a:rPr>
              <a:t>Duração da atividade: 1 hora</a:t>
            </a:r>
          </a:p>
          <a:p>
            <a:r>
              <a:rPr lang="pt-PT" sz="1600" b="1" i="1" cap="small" dirty="0">
                <a:solidFill>
                  <a:srgbClr val="0070C0"/>
                </a:solidFill>
              </a:rPr>
              <a:t>Máximo participantes: 10 por sessão </a:t>
            </a:r>
          </a:p>
          <a:p>
            <a:r>
              <a:rPr lang="pt-PT" sz="1600" b="1" i="1" cap="small" dirty="0">
                <a:solidFill>
                  <a:srgbClr val="0070C0"/>
                </a:solidFill>
              </a:rPr>
              <a:t>Custo da atividade: 10</a:t>
            </a:r>
            <a:r>
              <a:rPr lang="pt-PT" sz="1600" b="1" i="1" cap="small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€ por sessão</a:t>
            </a:r>
            <a:endParaRPr lang="pt-PT" sz="1600" b="1" i="1" cap="small" dirty="0">
              <a:solidFill>
                <a:srgbClr val="0070C0"/>
              </a:solidFill>
            </a:endParaRPr>
          </a:p>
          <a:p>
            <a:pPr>
              <a:spcAft>
                <a:spcPts val="400"/>
              </a:spcAft>
            </a:pPr>
            <a:r>
              <a:rPr lang="pt-PT" sz="2800" b="1" i="1" cap="small" dirty="0">
                <a:solidFill>
                  <a:srgbClr val="0070C0"/>
                </a:solidFill>
              </a:rPr>
              <a:t>Uma imagem vale mais que mil palavras</a:t>
            </a:r>
          </a:p>
          <a:p>
            <a:r>
              <a:rPr lang="pt-PT" sz="2200" b="1" cap="small" dirty="0">
                <a:solidFill>
                  <a:srgbClr val="0070C0"/>
                </a:solidFill>
              </a:rPr>
              <a:t>8 de julho - 10h00 - 12h00 – CEA</a:t>
            </a:r>
          </a:p>
          <a:p>
            <a:r>
              <a:rPr lang="pt-PT" sz="2200" b="1" cap="small" dirty="0">
                <a:solidFill>
                  <a:srgbClr val="0070C0"/>
                </a:solidFill>
              </a:rPr>
              <a:t>22 de julho - 10h00 - 12h00 – CEA</a:t>
            </a:r>
          </a:p>
          <a:p>
            <a:r>
              <a:rPr lang="pt-PT" sz="2200" b="1" cap="small" dirty="0">
                <a:solidFill>
                  <a:srgbClr val="0070C0"/>
                </a:solidFill>
              </a:rPr>
              <a:t>30 de julho - 10h00 - 12h00 – CEA</a:t>
            </a:r>
          </a:p>
          <a:p>
            <a:r>
              <a:rPr lang="pt-PT" sz="1600" b="1" i="1" cap="small" dirty="0">
                <a:solidFill>
                  <a:srgbClr val="0070C0"/>
                </a:solidFill>
              </a:rPr>
              <a:t>Duração da atividade: 90 minutos</a:t>
            </a:r>
          </a:p>
          <a:p>
            <a:r>
              <a:rPr lang="pt-PT" sz="1600" b="1" i="1" cap="small" dirty="0">
                <a:solidFill>
                  <a:srgbClr val="0070C0"/>
                </a:solidFill>
              </a:rPr>
              <a:t>Máximo participantes: 20 por sessão</a:t>
            </a:r>
          </a:p>
          <a:p>
            <a:r>
              <a:rPr lang="pt-PT" sz="1600" b="1" i="1" cap="small" dirty="0">
                <a:solidFill>
                  <a:srgbClr val="0070C0"/>
                </a:solidFill>
              </a:rPr>
              <a:t>Atividade gratuita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D5511CC-349C-42D5-B33A-B6EC2C25D87A}"/>
              </a:ext>
            </a:extLst>
          </p:cNvPr>
          <p:cNvSpPr/>
          <p:nvPr/>
        </p:nvSpPr>
        <p:spPr>
          <a:xfrm>
            <a:off x="0" y="1578127"/>
            <a:ext cx="3988912" cy="6069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pt-PT" sz="3200" b="1" cap="small" dirty="0">
                <a:solidFill>
                  <a:srgbClr val="0070C0"/>
                </a:solidFill>
              </a:rPr>
              <a:t>Atividades mês de julho</a:t>
            </a:r>
          </a:p>
        </p:txBody>
      </p:sp>
    </p:spTree>
    <p:extLst>
      <p:ext uri="{BB962C8B-B14F-4D97-AF65-F5344CB8AC3E}">
        <p14:creationId xmlns:p14="http://schemas.microsoft.com/office/powerpoint/2010/main" val="2112049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20BA7FE-57DD-4A23-9012-F85C9132D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474"/>
            <a:ext cx="9144000" cy="695647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D415C30-FBD0-46C0-920B-FF2505A3694C}"/>
              </a:ext>
            </a:extLst>
          </p:cNvPr>
          <p:cNvSpPr/>
          <p:nvPr/>
        </p:nvSpPr>
        <p:spPr>
          <a:xfrm>
            <a:off x="0" y="2473971"/>
            <a:ext cx="9143999" cy="2775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pt-PT" sz="2800" b="1" i="1" cap="small" dirty="0">
                <a:solidFill>
                  <a:srgbClr val="0070C0"/>
                </a:solidFill>
              </a:rPr>
              <a:t>Ação Caça à Beata </a:t>
            </a:r>
          </a:p>
          <a:p>
            <a:pPr>
              <a:spcAft>
                <a:spcPts val="400"/>
              </a:spcAft>
            </a:pPr>
            <a:r>
              <a:rPr lang="pt-PT" sz="2200" b="1" cap="small" dirty="0">
                <a:solidFill>
                  <a:srgbClr val="0070C0"/>
                </a:solidFill>
              </a:rPr>
              <a:t>24 de julho – 9h00 - 10h00 – Praia de Suave Mar </a:t>
            </a:r>
          </a:p>
          <a:p>
            <a:r>
              <a:rPr lang="pt-PT" sz="1500" b="1" i="1" cap="small" dirty="0">
                <a:solidFill>
                  <a:srgbClr val="0070C0"/>
                </a:solidFill>
              </a:rPr>
              <a:t>Duração da atividade: 1 hora</a:t>
            </a:r>
          </a:p>
          <a:p>
            <a:r>
              <a:rPr lang="pt-PT" sz="1500" b="1" i="1" cap="small" dirty="0">
                <a:solidFill>
                  <a:srgbClr val="0070C0"/>
                </a:solidFill>
              </a:rPr>
              <a:t>Máximo participantes: 10  </a:t>
            </a:r>
          </a:p>
          <a:p>
            <a:r>
              <a:rPr lang="pt-PT" sz="1500" b="1" i="1" cap="small" dirty="0">
                <a:solidFill>
                  <a:srgbClr val="0070C0"/>
                </a:solidFill>
              </a:rPr>
              <a:t>Atividade gratuita</a:t>
            </a:r>
            <a:endParaRPr lang="pt-PT" b="1" i="1" cap="small" dirty="0">
              <a:solidFill>
                <a:srgbClr val="0070C0"/>
              </a:solidFill>
            </a:endParaRPr>
          </a:p>
          <a:p>
            <a:pPr>
              <a:spcAft>
                <a:spcPts val="400"/>
              </a:spcAft>
            </a:pPr>
            <a:r>
              <a:rPr lang="pt-PT" sz="2800" b="1" i="1" cap="small" dirty="0">
                <a:solidFill>
                  <a:srgbClr val="0070C0"/>
                </a:solidFill>
              </a:rPr>
              <a:t>Brincar no CEA </a:t>
            </a:r>
          </a:p>
          <a:p>
            <a:pPr>
              <a:spcAft>
                <a:spcPts val="400"/>
              </a:spcAft>
            </a:pPr>
            <a:r>
              <a:rPr lang="pt-PT" sz="2200" b="1" cap="small" dirty="0">
                <a:solidFill>
                  <a:srgbClr val="0070C0"/>
                </a:solidFill>
              </a:rPr>
              <a:t>Mês de julho – 10h00 - 18h00</a:t>
            </a:r>
          </a:p>
          <a:p>
            <a:pPr>
              <a:spcAft>
                <a:spcPts val="400"/>
              </a:spcAft>
            </a:pPr>
            <a:r>
              <a:rPr lang="pt-PT" sz="1600" b="1" i="1" cap="small" dirty="0">
                <a:solidFill>
                  <a:srgbClr val="0070C0"/>
                </a:solidFill>
              </a:rPr>
              <a:t>Entrada livre. Grupos sujeitos a marcação prévia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AF72E3D-B29E-4449-8412-AEFE28AEB0B5}"/>
              </a:ext>
            </a:extLst>
          </p:cNvPr>
          <p:cNvSpPr/>
          <p:nvPr/>
        </p:nvSpPr>
        <p:spPr>
          <a:xfrm>
            <a:off x="0" y="1578127"/>
            <a:ext cx="3988912" cy="6069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pt-PT" sz="3200" b="1" cap="small" dirty="0">
                <a:solidFill>
                  <a:srgbClr val="0070C0"/>
                </a:solidFill>
              </a:rPr>
              <a:t>Atividades mês de julho</a:t>
            </a:r>
          </a:p>
        </p:txBody>
      </p:sp>
    </p:spTree>
    <p:extLst>
      <p:ext uri="{BB962C8B-B14F-4D97-AF65-F5344CB8AC3E}">
        <p14:creationId xmlns:p14="http://schemas.microsoft.com/office/powerpoint/2010/main" val="1695835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20BA7FE-57DD-4A23-9012-F85C9132D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474"/>
            <a:ext cx="9144000" cy="695647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FCA73AD-53A7-4CB6-8B55-01F7BDECAA9B}"/>
              </a:ext>
            </a:extLst>
          </p:cNvPr>
          <p:cNvSpPr/>
          <p:nvPr/>
        </p:nvSpPr>
        <p:spPr>
          <a:xfrm>
            <a:off x="0" y="1578127"/>
            <a:ext cx="4300473" cy="6069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pt-PT" sz="3200" b="1" cap="small" dirty="0">
                <a:solidFill>
                  <a:srgbClr val="0070C0"/>
                </a:solidFill>
              </a:rPr>
              <a:t>Atividades mês de Agosto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03E6C86-3A89-4430-AF14-563AC4265747}"/>
              </a:ext>
            </a:extLst>
          </p:cNvPr>
          <p:cNvSpPr txBox="1"/>
          <p:nvPr/>
        </p:nvSpPr>
        <p:spPr bwMode="auto">
          <a:xfrm>
            <a:off x="0" y="2536781"/>
            <a:ext cx="9144000" cy="362663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400"/>
              </a:spcAft>
            </a:pPr>
            <a:r>
              <a:rPr lang="pt-PT" sz="2800" b="1" i="1" cap="small" dirty="0">
                <a:solidFill>
                  <a:srgbClr val="0070C0"/>
                </a:solidFill>
              </a:rPr>
              <a:t>Oficina Use e </a:t>
            </a:r>
            <a:r>
              <a:rPr lang="pt-PT" sz="2800" b="1" i="1" cap="small" dirty="0" err="1">
                <a:solidFill>
                  <a:srgbClr val="0070C0"/>
                </a:solidFill>
              </a:rPr>
              <a:t>Re-Use</a:t>
            </a:r>
            <a:r>
              <a:rPr lang="pt-PT" sz="2800" b="1" i="1" cap="small" dirty="0">
                <a:solidFill>
                  <a:srgbClr val="0070C0"/>
                </a:solidFill>
              </a:rPr>
              <a:t> no Verão</a:t>
            </a:r>
          </a:p>
          <a:p>
            <a:pPr>
              <a:spcAft>
                <a:spcPts val="400"/>
              </a:spcAft>
            </a:pPr>
            <a:r>
              <a:rPr lang="pt-PT" sz="2200" b="1" cap="small" dirty="0">
                <a:solidFill>
                  <a:srgbClr val="0070C0"/>
                </a:solidFill>
              </a:rPr>
              <a:t>4 de agosto - 10h00 - 12h00|15h30 – 17h30 – CEA</a:t>
            </a:r>
            <a:endParaRPr lang="pt-PT" sz="2200" b="1" i="1" cap="small" dirty="0">
              <a:solidFill>
                <a:srgbClr val="0070C0"/>
              </a:solidFill>
            </a:endParaRPr>
          </a:p>
          <a:p>
            <a:r>
              <a:rPr lang="pt-PT" sz="1600" b="1" i="1" cap="small" dirty="0">
                <a:solidFill>
                  <a:srgbClr val="0070C0"/>
                </a:solidFill>
              </a:rPr>
              <a:t>Duração da atividade: 1 hora</a:t>
            </a:r>
          </a:p>
          <a:p>
            <a:r>
              <a:rPr lang="pt-PT" sz="1600" b="1" i="1" cap="small" dirty="0">
                <a:solidFill>
                  <a:srgbClr val="0070C0"/>
                </a:solidFill>
              </a:rPr>
              <a:t>Máximo participantes: 10 por sessão </a:t>
            </a:r>
          </a:p>
          <a:p>
            <a:r>
              <a:rPr lang="pt-PT" sz="1600" b="1" i="1" cap="small" dirty="0">
                <a:solidFill>
                  <a:srgbClr val="0070C0"/>
                </a:solidFill>
              </a:rPr>
              <a:t>Custo da atividade: 10</a:t>
            </a:r>
            <a:r>
              <a:rPr lang="pt-PT" sz="1600" b="1" i="1" cap="small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€ por sessão</a:t>
            </a:r>
            <a:endParaRPr lang="pt-PT" sz="1600" b="1" i="1" cap="small" dirty="0">
              <a:solidFill>
                <a:srgbClr val="0070C0"/>
              </a:solidFill>
            </a:endParaRPr>
          </a:p>
          <a:p>
            <a:pPr>
              <a:spcAft>
                <a:spcPts val="400"/>
              </a:spcAft>
            </a:pPr>
            <a:r>
              <a:rPr lang="pt-PT" sz="2800" b="1" i="1" cap="small" dirty="0">
                <a:solidFill>
                  <a:srgbClr val="0070C0"/>
                </a:solidFill>
              </a:rPr>
              <a:t>Ação Caça à Beata </a:t>
            </a:r>
          </a:p>
          <a:p>
            <a:pPr>
              <a:spcAft>
                <a:spcPts val="400"/>
              </a:spcAft>
            </a:pPr>
            <a:r>
              <a:rPr lang="pt-PT" sz="2200" b="1" cap="small" dirty="0">
                <a:solidFill>
                  <a:srgbClr val="0070C0"/>
                </a:solidFill>
              </a:rPr>
              <a:t>6 de agosto – 9h00 - 10h00 – Praia de Ofir</a:t>
            </a:r>
          </a:p>
          <a:p>
            <a:r>
              <a:rPr lang="pt-PT" sz="1600" b="1" i="1" cap="small" dirty="0">
                <a:solidFill>
                  <a:srgbClr val="0070C0"/>
                </a:solidFill>
              </a:rPr>
              <a:t>Duração da atividade: 1 hora</a:t>
            </a:r>
          </a:p>
          <a:p>
            <a:r>
              <a:rPr lang="pt-PT" sz="1600" b="1" i="1" cap="small" dirty="0">
                <a:solidFill>
                  <a:srgbClr val="0070C0"/>
                </a:solidFill>
              </a:rPr>
              <a:t>Máximo participantes: 10  </a:t>
            </a:r>
          </a:p>
          <a:p>
            <a:r>
              <a:rPr lang="pt-PT" sz="1600" b="1" i="1" cap="small" dirty="0">
                <a:solidFill>
                  <a:srgbClr val="0070C0"/>
                </a:solidFill>
              </a:rPr>
              <a:t>Atividade gratuita</a:t>
            </a:r>
          </a:p>
          <a:p>
            <a:pPr>
              <a:spcAft>
                <a:spcPts val="400"/>
              </a:spcAft>
            </a:pPr>
            <a:endParaRPr lang="pt-PT" sz="1600" b="1" i="1" cap="small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400"/>
              </a:spcAft>
            </a:pPr>
            <a:endParaRPr lang="pt-PT" sz="100" b="1" i="1" cap="smal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39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20BA7FE-57DD-4A23-9012-F85C9132D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474"/>
            <a:ext cx="9144000" cy="695647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2FAF554-290C-47F9-8E92-CD1A4A1207BE}"/>
              </a:ext>
            </a:extLst>
          </p:cNvPr>
          <p:cNvSpPr/>
          <p:nvPr/>
        </p:nvSpPr>
        <p:spPr>
          <a:xfrm>
            <a:off x="0" y="1578127"/>
            <a:ext cx="4300473" cy="6069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pt-PT" sz="3200" b="1" cap="small" dirty="0">
                <a:solidFill>
                  <a:srgbClr val="0070C0"/>
                </a:solidFill>
              </a:rPr>
              <a:t>Atividades mês de Agosto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CC4E7B8-DE40-42AF-8FA4-9EDBB75AEB95}"/>
              </a:ext>
            </a:extLst>
          </p:cNvPr>
          <p:cNvSpPr/>
          <p:nvPr/>
        </p:nvSpPr>
        <p:spPr>
          <a:xfrm>
            <a:off x="0" y="2408037"/>
            <a:ext cx="9144000" cy="4406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pt-PT" sz="2800" b="1" i="1" cap="small" dirty="0">
                <a:solidFill>
                  <a:srgbClr val="0070C0"/>
                </a:solidFill>
              </a:rPr>
              <a:t>Jogo A Viagem da Clarinha</a:t>
            </a:r>
            <a:endParaRPr lang="pt-PT" sz="700" b="1" i="1" cap="small" dirty="0">
              <a:solidFill>
                <a:srgbClr val="0070C0"/>
              </a:solidFill>
            </a:endParaRPr>
          </a:p>
          <a:p>
            <a:pPr>
              <a:spcAft>
                <a:spcPts val="200"/>
              </a:spcAft>
            </a:pPr>
            <a:r>
              <a:rPr lang="pt-PT" sz="2200" b="1" cap="small" dirty="0">
                <a:solidFill>
                  <a:srgbClr val="0070C0"/>
                </a:solidFill>
              </a:rPr>
              <a:t>12 de agosto - 10h00 - 12h00 – CEA</a:t>
            </a:r>
          </a:p>
          <a:p>
            <a:pPr>
              <a:spcAft>
                <a:spcPts val="200"/>
              </a:spcAft>
            </a:pPr>
            <a:r>
              <a:rPr lang="pt-PT" sz="2200" b="1" cap="small" dirty="0">
                <a:solidFill>
                  <a:srgbClr val="0070C0"/>
                </a:solidFill>
              </a:rPr>
              <a:t>31 de agosto - 10h00 - 12h00 – CEA </a:t>
            </a:r>
          </a:p>
          <a:p>
            <a:r>
              <a:rPr lang="pt-PT" sz="1600" b="1" i="1" cap="small" dirty="0">
                <a:solidFill>
                  <a:srgbClr val="0070C0"/>
                </a:solidFill>
              </a:rPr>
              <a:t>Duração da atividade: 1 hora</a:t>
            </a:r>
          </a:p>
          <a:p>
            <a:r>
              <a:rPr lang="pt-PT" sz="1600" b="1" i="1" cap="small" dirty="0">
                <a:solidFill>
                  <a:srgbClr val="0070C0"/>
                </a:solidFill>
              </a:rPr>
              <a:t>Máximo participantes: 10 por sessão </a:t>
            </a:r>
          </a:p>
          <a:p>
            <a:r>
              <a:rPr lang="pt-PT" sz="1600" b="1" i="1" cap="small" dirty="0">
                <a:solidFill>
                  <a:srgbClr val="0070C0"/>
                </a:solidFill>
              </a:rPr>
              <a:t>Custo da atividade: 10</a:t>
            </a:r>
            <a:r>
              <a:rPr lang="pt-PT" sz="1600" b="1" i="1" cap="small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€ por sessão</a:t>
            </a:r>
            <a:endParaRPr lang="pt-PT" b="1" i="1" cap="small" dirty="0">
              <a:solidFill>
                <a:srgbClr val="0070C0"/>
              </a:solidFill>
              <a:cs typeface="Calibri" pitchFamily="34" charset="0"/>
            </a:endParaRPr>
          </a:p>
          <a:p>
            <a:pPr>
              <a:spcAft>
                <a:spcPts val="400"/>
              </a:spcAft>
            </a:pPr>
            <a:r>
              <a:rPr lang="pt-PT" sz="2800" b="1" i="1" cap="small" dirty="0">
                <a:solidFill>
                  <a:srgbClr val="0070C0"/>
                </a:solidFill>
              </a:rPr>
              <a:t>Uma imagem vale mais que mil palavras</a:t>
            </a:r>
          </a:p>
          <a:p>
            <a:pPr>
              <a:spcAft>
                <a:spcPts val="200"/>
              </a:spcAft>
            </a:pPr>
            <a:r>
              <a:rPr lang="pt-PT" sz="2200" b="1" cap="small" dirty="0">
                <a:solidFill>
                  <a:srgbClr val="0070C0"/>
                </a:solidFill>
              </a:rPr>
              <a:t>13 de agosto - 10h00 - 12h00 – CEA</a:t>
            </a:r>
          </a:p>
          <a:p>
            <a:pPr>
              <a:spcAft>
                <a:spcPts val="200"/>
              </a:spcAft>
            </a:pPr>
            <a:r>
              <a:rPr lang="pt-PT" sz="2200" b="1" cap="small" dirty="0">
                <a:solidFill>
                  <a:srgbClr val="0070C0"/>
                </a:solidFill>
              </a:rPr>
              <a:t>18 de agosto - 10h00 - 12h00 – CEA</a:t>
            </a:r>
          </a:p>
          <a:p>
            <a:pPr>
              <a:spcAft>
                <a:spcPts val="200"/>
              </a:spcAft>
            </a:pPr>
            <a:r>
              <a:rPr lang="pt-PT" sz="2200" b="1" cap="small" dirty="0">
                <a:solidFill>
                  <a:srgbClr val="0070C0"/>
                </a:solidFill>
              </a:rPr>
              <a:t>25 de agosto - 10h00 - 12h00 – CEA</a:t>
            </a:r>
            <a:endParaRPr lang="pt-PT" sz="2200" b="1" i="1" cap="small" dirty="0">
              <a:solidFill>
                <a:srgbClr val="0070C0"/>
              </a:solidFill>
            </a:endParaRPr>
          </a:p>
          <a:p>
            <a:r>
              <a:rPr lang="pt-PT" sz="1600" b="1" i="1" cap="small" dirty="0">
                <a:solidFill>
                  <a:srgbClr val="0070C0"/>
                </a:solidFill>
              </a:rPr>
              <a:t>Duração da atividade: 90 minutos</a:t>
            </a:r>
          </a:p>
          <a:p>
            <a:r>
              <a:rPr lang="pt-PT" sz="1600" b="1" i="1" cap="small" dirty="0">
                <a:solidFill>
                  <a:srgbClr val="0070C0"/>
                </a:solidFill>
              </a:rPr>
              <a:t>Máximo participantes: 20 por sessão</a:t>
            </a:r>
          </a:p>
          <a:p>
            <a:r>
              <a:rPr lang="pt-PT" sz="1600" b="1" i="1" cap="small" dirty="0">
                <a:solidFill>
                  <a:srgbClr val="0070C0"/>
                </a:solidFill>
              </a:rPr>
              <a:t>Atividade gratuita</a:t>
            </a:r>
          </a:p>
        </p:txBody>
      </p:sp>
    </p:spTree>
    <p:extLst>
      <p:ext uri="{BB962C8B-B14F-4D97-AF65-F5344CB8AC3E}">
        <p14:creationId xmlns:p14="http://schemas.microsoft.com/office/powerpoint/2010/main" val="272117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20BA7FE-57DD-4A23-9012-F85C9132D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37"/>
            <a:ext cx="9144000" cy="695647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08D9A2C-1A72-4AA1-AD7C-B3449F7D3916}"/>
              </a:ext>
            </a:extLst>
          </p:cNvPr>
          <p:cNvSpPr/>
          <p:nvPr/>
        </p:nvSpPr>
        <p:spPr>
          <a:xfrm>
            <a:off x="0" y="1670006"/>
            <a:ext cx="4300473" cy="6069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pt-PT" sz="3200" b="1" cap="small" dirty="0">
                <a:solidFill>
                  <a:srgbClr val="0070C0"/>
                </a:solidFill>
              </a:rPr>
              <a:t>Atividades mês de Agosto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4514447-78A4-4AFB-BC10-32EE31E45CA2}"/>
              </a:ext>
            </a:extLst>
          </p:cNvPr>
          <p:cNvSpPr/>
          <p:nvPr/>
        </p:nvSpPr>
        <p:spPr>
          <a:xfrm>
            <a:off x="0" y="2400544"/>
            <a:ext cx="9144000" cy="430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pt-PT" sz="2800" b="1" i="1" cap="small" dirty="0" err="1">
                <a:solidFill>
                  <a:srgbClr val="0070C0"/>
                </a:solidFill>
              </a:rPr>
              <a:t>Ambi-Paper</a:t>
            </a:r>
            <a:r>
              <a:rPr lang="pt-PT" sz="2800" b="1" i="1" cap="small" dirty="0">
                <a:solidFill>
                  <a:srgbClr val="0070C0"/>
                </a:solidFill>
              </a:rPr>
              <a:t> no CEA</a:t>
            </a:r>
          </a:p>
          <a:p>
            <a:r>
              <a:rPr lang="pt-PT" sz="2200" b="1" cap="small" dirty="0">
                <a:solidFill>
                  <a:srgbClr val="0070C0"/>
                </a:solidFill>
              </a:rPr>
              <a:t>20 de agosto - 10h00 – 12h00 – CEA</a:t>
            </a:r>
          </a:p>
          <a:p>
            <a:r>
              <a:rPr lang="pt-PT" sz="2200" b="1" cap="small" dirty="0">
                <a:solidFill>
                  <a:srgbClr val="0070C0"/>
                </a:solidFill>
              </a:rPr>
              <a:t>27 de agosto - 10h00 – 12h00 – CEA</a:t>
            </a:r>
            <a:endParaRPr lang="pt-PT" sz="2200" b="1" i="1" cap="small" dirty="0">
              <a:solidFill>
                <a:srgbClr val="0070C0"/>
              </a:solidFill>
            </a:endParaRPr>
          </a:p>
          <a:p>
            <a:r>
              <a:rPr lang="pt-PT" sz="1600" b="1" i="1" cap="small" dirty="0">
                <a:solidFill>
                  <a:srgbClr val="0070C0"/>
                </a:solidFill>
              </a:rPr>
              <a:t>Duração da atividade: 1 hora</a:t>
            </a:r>
          </a:p>
          <a:p>
            <a:r>
              <a:rPr lang="pt-PT" sz="1600" b="1" i="1" cap="small" dirty="0">
                <a:solidFill>
                  <a:srgbClr val="0070C0"/>
                </a:solidFill>
              </a:rPr>
              <a:t>Máximo participantes: 10 por sessão </a:t>
            </a:r>
          </a:p>
          <a:p>
            <a:r>
              <a:rPr lang="pt-PT" sz="1600" b="1" i="1" cap="small" dirty="0">
                <a:solidFill>
                  <a:srgbClr val="0070C0"/>
                </a:solidFill>
              </a:rPr>
              <a:t>Custo da atividade: 10</a:t>
            </a:r>
            <a:r>
              <a:rPr lang="pt-PT" sz="1600" b="1" i="1" cap="small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€ por sessão</a:t>
            </a:r>
            <a:endParaRPr lang="pt-PT" sz="900" b="1" i="1" cap="small" dirty="0">
              <a:solidFill>
                <a:srgbClr val="0070C0"/>
              </a:solidFill>
            </a:endParaRPr>
          </a:p>
          <a:p>
            <a:r>
              <a:rPr lang="pt-PT" sz="2700" b="1" cap="small" dirty="0">
                <a:solidFill>
                  <a:srgbClr val="0070C0"/>
                </a:solidFill>
              </a:rPr>
              <a:t>Exposição E-Ribeiras - </a:t>
            </a:r>
            <a:r>
              <a:rPr lang="pt-PT" sz="2700" b="1" i="1" cap="small" dirty="0">
                <a:solidFill>
                  <a:srgbClr val="0070C0"/>
                </a:solidFill>
              </a:rPr>
              <a:t>Sensibilizar para as Alterações Climáticas</a:t>
            </a:r>
          </a:p>
          <a:p>
            <a:pPr>
              <a:spcAft>
                <a:spcPts val="400"/>
              </a:spcAft>
            </a:pPr>
            <a:r>
              <a:rPr lang="pt-PT" sz="2200" b="1" cap="small" dirty="0">
                <a:solidFill>
                  <a:srgbClr val="0070C0"/>
                </a:solidFill>
              </a:rPr>
              <a:t>17 a 31 de agosto - 10h00 – 18h00 – CEA</a:t>
            </a:r>
          </a:p>
          <a:p>
            <a:pPr>
              <a:spcAft>
                <a:spcPts val="400"/>
              </a:spcAft>
            </a:pPr>
            <a:r>
              <a:rPr lang="pt-PT" sz="1600" b="1" i="1" cap="small" dirty="0">
                <a:solidFill>
                  <a:srgbClr val="0070C0"/>
                </a:solidFill>
              </a:rPr>
              <a:t>Visita livre </a:t>
            </a:r>
            <a:endParaRPr lang="pt-PT" sz="900" b="1" i="1" cap="small" dirty="0">
              <a:solidFill>
                <a:srgbClr val="0070C0"/>
              </a:solidFill>
            </a:endParaRPr>
          </a:p>
          <a:p>
            <a:pPr>
              <a:spcAft>
                <a:spcPts val="400"/>
              </a:spcAft>
            </a:pPr>
            <a:r>
              <a:rPr lang="pt-PT" sz="2800" b="1" i="1" cap="small" dirty="0">
                <a:solidFill>
                  <a:srgbClr val="0070C0"/>
                </a:solidFill>
              </a:rPr>
              <a:t>Brincar no CEA </a:t>
            </a:r>
          </a:p>
          <a:p>
            <a:pPr>
              <a:spcAft>
                <a:spcPts val="400"/>
              </a:spcAft>
            </a:pPr>
            <a:r>
              <a:rPr lang="pt-PT" sz="2200" b="1" cap="small" dirty="0">
                <a:solidFill>
                  <a:srgbClr val="0070C0"/>
                </a:solidFill>
              </a:rPr>
              <a:t>Mês de Agosto – 10h00 - 18h00</a:t>
            </a:r>
          </a:p>
          <a:p>
            <a:pPr>
              <a:spcAft>
                <a:spcPts val="400"/>
              </a:spcAft>
            </a:pPr>
            <a:r>
              <a:rPr lang="pt-PT" sz="1600" b="1" i="1" cap="small" dirty="0">
                <a:solidFill>
                  <a:srgbClr val="0070C0"/>
                </a:solidFill>
              </a:rPr>
              <a:t>Entrada livre. Grupos sujeitos a marcação prévia.</a:t>
            </a:r>
            <a:endParaRPr lang="pt-PT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817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1415</Words>
  <Application>Microsoft Office PowerPoint</Application>
  <PresentationFormat>Apresentação no Ecrã (4:3)</PresentationFormat>
  <Paragraphs>144</Paragraphs>
  <Slides>13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Sandra Marques</dc:creator>
  <cp:lastModifiedBy>Sandra Marques</cp:lastModifiedBy>
  <cp:revision>11</cp:revision>
  <dcterms:created xsi:type="dcterms:W3CDTF">2020-06-09T12:17:17Z</dcterms:created>
  <dcterms:modified xsi:type="dcterms:W3CDTF">2020-06-09T14:59:46Z</dcterms:modified>
</cp:coreProperties>
</file>